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</p:sldMasterIdLst>
  <p:notesMasterIdLst>
    <p:notesMasterId r:id="rId13"/>
  </p:notesMasterIdLst>
  <p:sldIdLst>
    <p:sldId id="256" r:id="rId2"/>
    <p:sldId id="312" r:id="rId3"/>
    <p:sldId id="314" r:id="rId4"/>
    <p:sldId id="313" r:id="rId5"/>
    <p:sldId id="316" r:id="rId6"/>
    <p:sldId id="320" r:id="rId7"/>
    <p:sldId id="317" r:id="rId8"/>
    <p:sldId id="321" r:id="rId9"/>
    <p:sldId id="259" r:id="rId10"/>
    <p:sldId id="318" r:id="rId11"/>
    <p:sldId id="319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797A773-2102-488D-AE54-9F90A6551810}">
  <a:tblStyle styleId="{C797A773-2102-488D-AE54-9F90A65518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4845B38-EAAB-4596-AA69-FB02B76C6DE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756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402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905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6645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8448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8446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5776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8770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267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9872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52000"/>
          </a:blip>
          <a:srcRect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678300"/>
            <a:ext cx="3955800" cy="28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4190900"/>
            <a:ext cx="3955800" cy="41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7"/>
          <p:cNvPicPr preferRelativeResize="0"/>
          <p:nvPr/>
        </p:nvPicPr>
        <p:blipFill rotWithShape="1">
          <a:blip r:embed="rId2">
            <a:alphaModFix amt="52000"/>
          </a:blip>
          <a:srcRect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4598275" y="539500"/>
            <a:ext cx="3832500" cy="10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4598275" y="2480900"/>
            <a:ext cx="3832500" cy="20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cxnSp>
        <p:nvCxnSpPr>
          <p:cNvPr id="44" name="Google Shape;44;p7"/>
          <p:cNvCxnSpPr/>
          <p:nvPr/>
        </p:nvCxnSpPr>
        <p:spPr>
          <a:xfrm>
            <a:off x="713225" y="5395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45;p7"/>
          <p:cNvCxnSpPr/>
          <p:nvPr/>
        </p:nvCxnSpPr>
        <p:spPr>
          <a:xfrm>
            <a:off x="713225" y="46040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9"/>
          <p:cNvPicPr preferRelativeResize="0"/>
          <p:nvPr/>
        </p:nvPicPr>
        <p:blipFill rotWithShape="1">
          <a:blip r:embed="rId2">
            <a:alphaModFix amt="52000"/>
          </a:blip>
          <a:srcRect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713225" y="888700"/>
            <a:ext cx="3683400" cy="13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713225" y="3679200"/>
            <a:ext cx="3683400" cy="9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>
            <a:spLocks noGrp="1"/>
          </p:cNvSpPr>
          <p:nvPr>
            <p:ph type="pic" idx="2"/>
          </p:nvPr>
        </p:nvSpPr>
        <p:spPr>
          <a:xfrm>
            <a:off x="5495624" y="825474"/>
            <a:ext cx="3207000" cy="3894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cxnSp>
        <p:nvCxnSpPr>
          <p:cNvPr id="55" name="Google Shape;55;p9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w="9525" cap="flat" cmpd="sng">
            <a:solidFill>
              <a:srgbClr val="08100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1"/>
          <p:cNvPicPr preferRelativeResize="0"/>
          <p:nvPr/>
        </p:nvPicPr>
        <p:blipFill rotWithShape="1">
          <a:blip r:embed="rId2">
            <a:alphaModFix amt="52000"/>
          </a:blip>
          <a:srcRect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1"/>
          <p:cNvSpPr txBox="1">
            <a:spLocks noGrp="1"/>
          </p:cNvSpPr>
          <p:nvPr>
            <p:ph type="title" hasCustomPrompt="1"/>
          </p:nvPr>
        </p:nvSpPr>
        <p:spPr>
          <a:xfrm>
            <a:off x="1970400" y="1312488"/>
            <a:ext cx="5203200" cy="126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2" name="Google Shape;62;p11"/>
          <p:cNvSpPr txBox="1">
            <a:spLocks noGrp="1"/>
          </p:cNvSpPr>
          <p:nvPr>
            <p:ph type="subTitle" idx="1"/>
          </p:nvPr>
        </p:nvSpPr>
        <p:spPr>
          <a:xfrm>
            <a:off x="1970400" y="2574438"/>
            <a:ext cx="5203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63" name="Google Shape;63;p11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9"/>
          <p:cNvPicPr preferRelativeResize="0"/>
          <p:nvPr/>
        </p:nvPicPr>
        <p:blipFill rotWithShape="1">
          <a:blip r:embed="rId2">
            <a:alphaModFix amt="52000"/>
          </a:blip>
          <a:srcRect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9"/>
          <p:cNvSpPr/>
          <p:nvPr/>
        </p:nvSpPr>
        <p:spPr>
          <a:xfrm>
            <a:off x="0" y="539500"/>
            <a:ext cx="2578800" cy="406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w="9525" cap="flat" cmpd="sng">
            <a:solidFill>
              <a:srgbClr val="08100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-7775" y="4604000"/>
            <a:ext cx="9149400" cy="0"/>
          </a:xfrm>
          <a:prstGeom prst="straightConnector1">
            <a:avLst/>
          </a:prstGeom>
          <a:noFill/>
          <a:ln w="9525" cap="flat" cmpd="sng">
            <a:solidFill>
              <a:srgbClr val="08100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0"/>
          <p:cNvPicPr preferRelativeResize="0"/>
          <p:nvPr/>
        </p:nvPicPr>
        <p:blipFill rotWithShape="1">
          <a:blip r:embed="rId2">
            <a:alphaModFix amt="52000"/>
          </a:blip>
          <a:srcRect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0"/>
          <p:cNvCxnSpPr/>
          <p:nvPr/>
        </p:nvCxnSpPr>
        <p:spPr>
          <a:xfrm>
            <a:off x="713225" y="-3975"/>
            <a:ext cx="0" cy="515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30"/>
          <p:cNvCxnSpPr/>
          <p:nvPr/>
        </p:nvCxnSpPr>
        <p:spPr>
          <a:xfrm>
            <a:off x="8430775" y="-3975"/>
            <a:ext cx="0" cy="515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30"/>
          <p:cNvSpPr/>
          <p:nvPr/>
        </p:nvSpPr>
        <p:spPr>
          <a:xfrm>
            <a:off x="0" y="4604000"/>
            <a:ext cx="9144000" cy="53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5" r:id="rId3"/>
    <p:sldLayoutId id="2147483657" r:id="rId4"/>
    <p:sldLayoutId id="2147483658" r:id="rId5"/>
    <p:sldLayoutId id="2147483675" r:id="rId6"/>
    <p:sldLayoutId id="2147483676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>
            <a:spLocks noGrp="1"/>
          </p:cNvSpPr>
          <p:nvPr>
            <p:ph type="ctrTitle"/>
          </p:nvPr>
        </p:nvSpPr>
        <p:spPr>
          <a:xfrm>
            <a:off x="713225" y="678300"/>
            <a:ext cx="3955800" cy="28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ptos" panose="020B0004020202020204" pitchFamily="34" charset="0"/>
              </a:rPr>
              <a:t>KING COUNTY, WASHINGTON</a:t>
            </a:r>
            <a:br>
              <a:rPr lang="en" dirty="0">
                <a:latin typeface="Aptos" panose="020B0004020202020204" pitchFamily="34" charset="0"/>
              </a:rPr>
            </a:br>
            <a:r>
              <a:rPr lang="en" dirty="0">
                <a:latin typeface="Aptos" panose="020B0004020202020204" pitchFamily="34" charset="0"/>
              </a:rPr>
              <a:t>HOUSING</a:t>
            </a:r>
            <a:br>
              <a:rPr lang="en" dirty="0">
                <a:latin typeface="Aptos" panose="020B0004020202020204" pitchFamily="34" charset="0"/>
              </a:rPr>
            </a:br>
            <a:r>
              <a:rPr lang="en" dirty="0">
                <a:latin typeface="Aptos" panose="020B0004020202020204" pitchFamily="34" charset="0"/>
              </a:rPr>
              <a:t>MARKET</a:t>
            </a:r>
            <a:endParaRPr dirty="0">
              <a:latin typeface="Aptos" panose="020B0004020202020204" pitchFamily="34" charset="0"/>
            </a:endParaRPr>
          </a:p>
        </p:txBody>
      </p:sp>
      <p:sp>
        <p:nvSpPr>
          <p:cNvPr id="227" name="Google Shape;227;p34"/>
          <p:cNvSpPr txBox="1">
            <a:spLocks noGrp="1"/>
          </p:cNvSpPr>
          <p:nvPr>
            <p:ph type="subTitle" idx="1"/>
          </p:nvPr>
        </p:nvSpPr>
        <p:spPr>
          <a:xfrm>
            <a:off x="713225" y="4190900"/>
            <a:ext cx="3955800" cy="41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Client: THOMAS HANSEN</a:t>
            </a:r>
            <a:endParaRPr dirty="0">
              <a:latin typeface="+mn-lt"/>
            </a:endParaRPr>
          </a:p>
        </p:txBody>
      </p:sp>
      <p:sp>
        <p:nvSpPr>
          <p:cNvPr id="228" name="Google Shape;228;p34"/>
          <p:cNvSpPr/>
          <p:nvPr/>
        </p:nvSpPr>
        <p:spPr>
          <a:xfrm>
            <a:off x="4949775" y="2807625"/>
            <a:ext cx="4193100" cy="2329800"/>
          </a:xfrm>
          <a:prstGeom prst="rect">
            <a:avLst/>
          </a:prstGeom>
          <a:solidFill>
            <a:schemeClr val="tx2"/>
          </a:solidFill>
          <a:ln w="635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9" name="Google Shape;229;p34"/>
          <p:cNvSpPr txBox="1">
            <a:spLocks noGrp="1"/>
          </p:cNvSpPr>
          <p:nvPr>
            <p:ph type="subTitle" idx="1"/>
          </p:nvPr>
        </p:nvSpPr>
        <p:spPr>
          <a:xfrm>
            <a:off x="713224" y="227525"/>
            <a:ext cx="1855164" cy="3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+mn-lt"/>
              </a:rPr>
              <a:t>COOL FLO REAL ESTATE</a:t>
            </a:r>
            <a:endParaRPr sz="1200" dirty="0">
              <a:latin typeface="+mn-lt"/>
            </a:endParaRPr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6779275" y="227525"/>
            <a:ext cx="1651500" cy="3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+mn-lt"/>
              </a:rPr>
              <a:t>2024</a:t>
            </a:r>
            <a:endParaRPr sz="1200" dirty="0">
              <a:latin typeface="+mn-lt"/>
            </a:endParaRPr>
          </a:p>
        </p:txBody>
      </p:sp>
      <p:cxnSp>
        <p:nvCxnSpPr>
          <p:cNvPr id="231" name="Google Shape;231;p34"/>
          <p:cNvCxnSpPr/>
          <p:nvPr/>
        </p:nvCxnSpPr>
        <p:spPr>
          <a:xfrm>
            <a:off x="4950950" y="548375"/>
            <a:ext cx="0" cy="4589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" name="Google Shape;232;p34"/>
          <p:cNvCxnSpPr/>
          <p:nvPr/>
        </p:nvCxnSpPr>
        <p:spPr>
          <a:xfrm>
            <a:off x="4950975" y="2807675"/>
            <a:ext cx="419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Graphic 2" descr="Renovation (House With Sparkles) with solid fill">
            <a:extLst>
              <a:ext uri="{FF2B5EF4-FFF2-40B4-BE49-F238E27FC236}">
                <a16:creationId xmlns:a16="http://schemas.microsoft.com/office/drawing/2014/main" id="{C8FDDE91-41E5-0AC4-87C1-5ABE9EA74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89125" y="3515325"/>
            <a:ext cx="914400" cy="914400"/>
          </a:xfrm>
          <a:prstGeom prst="rect">
            <a:avLst/>
          </a:prstGeom>
        </p:spPr>
      </p:pic>
      <p:pic>
        <p:nvPicPr>
          <p:cNvPr id="5" name="Graphic 4" descr="City with solid fill">
            <a:extLst>
              <a:ext uri="{FF2B5EF4-FFF2-40B4-BE49-F238E27FC236}">
                <a16:creationId xmlns:a16="http://schemas.microsoft.com/office/drawing/2014/main" id="{71139676-7FC5-71CA-4E44-7CA9EC3953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89125" y="1185525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7"/>
          <p:cNvSpPr txBox="1">
            <a:spLocks noGrp="1"/>
          </p:cNvSpPr>
          <p:nvPr>
            <p:ph type="title"/>
          </p:nvPr>
        </p:nvSpPr>
        <p:spPr>
          <a:xfrm>
            <a:off x="713225" y="888700"/>
            <a:ext cx="2944375" cy="5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+mn-lt"/>
              </a:rPr>
              <a:t>Recommendation #2</a:t>
            </a:r>
          </a:p>
        </p:txBody>
      </p:sp>
      <p:sp>
        <p:nvSpPr>
          <p:cNvPr id="276" name="Google Shape;276;p37"/>
          <p:cNvSpPr txBox="1">
            <a:spLocks noGrp="1"/>
          </p:cNvSpPr>
          <p:nvPr>
            <p:ph type="subTitle" idx="1"/>
          </p:nvPr>
        </p:nvSpPr>
        <p:spPr>
          <a:xfrm>
            <a:off x="713224" y="1464300"/>
            <a:ext cx="3183857" cy="33430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+mn-lt"/>
              </a:rPr>
              <a:t>30244 25th Ave SW, Federal Way, WA 98023, USA</a:t>
            </a:r>
          </a:p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ptos" panose="020B0004020202020204" pitchFamily="34" charset="0"/>
              <a:buChar char="-"/>
            </a:pPr>
            <a:r>
              <a:rPr lang="en-US" sz="1200" dirty="0">
                <a:latin typeface="+mn-lt"/>
              </a:rPr>
              <a:t>Living area: 1,710 </a:t>
            </a:r>
            <a:r>
              <a:rPr lang="en-US" sz="1200" dirty="0" err="1">
                <a:latin typeface="+mn-lt"/>
              </a:rPr>
              <a:t>sqft</a:t>
            </a:r>
            <a:r>
              <a:rPr lang="en-US" sz="1200" dirty="0">
                <a:latin typeface="+mn-lt"/>
              </a:rPr>
              <a:t> (158 sqm)</a:t>
            </a:r>
          </a:p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ptos" panose="020B0004020202020204" pitchFamily="34" charset="0"/>
              <a:buChar char="-"/>
            </a:pPr>
            <a:r>
              <a:rPr lang="en-US" sz="1200" dirty="0">
                <a:latin typeface="+mn-lt"/>
              </a:rPr>
              <a:t>Property area: 8,100 </a:t>
            </a:r>
            <a:r>
              <a:rPr lang="en-US" sz="1200" dirty="0" err="1">
                <a:latin typeface="+mn-lt"/>
              </a:rPr>
              <a:t>sqft</a:t>
            </a:r>
            <a:r>
              <a:rPr lang="en-US" sz="1200" dirty="0">
                <a:latin typeface="+mn-lt"/>
              </a:rPr>
              <a:t> (753 sqm)</a:t>
            </a:r>
          </a:p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ptos" panose="020B0004020202020204" pitchFamily="34" charset="0"/>
              <a:buChar char="-"/>
            </a:pPr>
            <a:r>
              <a:rPr lang="en-US" sz="1200" dirty="0">
                <a:latin typeface="+mn-lt"/>
              </a:rPr>
              <a:t>Bedrooms: 5</a:t>
            </a:r>
          </a:p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ptos" panose="020B0004020202020204" pitchFamily="34" charset="0"/>
              <a:buChar char="-"/>
            </a:pPr>
            <a:r>
              <a:rPr lang="en-US" sz="1200" dirty="0">
                <a:latin typeface="+mn-lt"/>
              </a:rPr>
              <a:t>King County Housing Grade: 7</a:t>
            </a:r>
          </a:p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ptos" panose="020B0004020202020204" pitchFamily="34" charset="0"/>
              <a:buChar char="-"/>
            </a:pPr>
            <a:r>
              <a:rPr lang="en-US" sz="1200" dirty="0">
                <a:latin typeface="+mn-lt"/>
              </a:rPr>
              <a:t>Overall condition: 4</a:t>
            </a:r>
          </a:p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ptos" panose="020B0004020202020204" pitchFamily="34" charset="0"/>
              <a:buChar char="-"/>
            </a:pPr>
            <a:r>
              <a:rPr lang="en-US" sz="1200" dirty="0">
                <a:latin typeface="+mn-lt"/>
              </a:rPr>
              <a:t>Price: 158,550 $</a:t>
            </a:r>
          </a:p>
          <a:p>
            <a:pPr marL="171450" indent="-171450">
              <a:lnSpc>
                <a:spcPct val="200000"/>
              </a:lnSpc>
              <a:buFont typeface="Aptos" panose="020B0004020202020204" pitchFamily="34" charset="0"/>
              <a:buChar char="-"/>
            </a:pPr>
            <a:r>
              <a:rPr lang="en-US" sz="1200" dirty="0">
                <a:latin typeface="+mn-lt"/>
              </a:rPr>
              <a:t>Price per square meter: 998.03 $</a:t>
            </a:r>
          </a:p>
        </p:txBody>
      </p:sp>
      <p:cxnSp>
        <p:nvCxnSpPr>
          <p:cNvPr id="279" name="Google Shape;279;p37"/>
          <p:cNvCxnSpPr/>
          <p:nvPr/>
        </p:nvCxnSpPr>
        <p:spPr>
          <a:xfrm>
            <a:off x="3792710" y="548375"/>
            <a:ext cx="0" cy="4589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230;p34">
            <a:extLst>
              <a:ext uri="{FF2B5EF4-FFF2-40B4-BE49-F238E27FC236}">
                <a16:creationId xmlns:a16="http://schemas.microsoft.com/office/drawing/2014/main" id="{0218EBED-FFF5-287D-8F00-30C439CBA51E}"/>
              </a:ext>
            </a:extLst>
          </p:cNvPr>
          <p:cNvSpPr txBox="1">
            <a:spLocks/>
          </p:cNvSpPr>
          <p:nvPr/>
        </p:nvSpPr>
        <p:spPr>
          <a:xfrm>
            <a:off x="6779275" y="227525"/>
            <a:ext cx="16515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r"/>
            <a:r>
              <a:rPr lang="en" sz="1200">
                <a:latin typeface="+mn-lt"/>
              </a:rPr>
              <a:t>2024</a:t>
            </a:r>
            <a:endParaRPr lang="en" sz="12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8BB920-341F-9E29-C72D-C4EC115B8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331" y="1452275"/>
            <a:ext cx="4456444" cy="2781299"/>
          </a:xfrm>
          <a:prstGeom prst="rect">
            <a:avLst/>
          </a:prstGeom>
        </p:spPr>
      </p:pic>
      <p:sp>
        <p:nvSpPr>
          <p:cNvPr id="2" name="Google Shape;229;p34">
            <a:extLst>
              <a:ext uri="{FF2B5EF4-FFF2-40B4-BE49-F238E27FC236}">
                <a16:creationId xmlns:a16="http://schemas.microsoft.com/office/drawing/2014/main" id="{699444FD-48C0-0B69-02C6-E8A03463F14D}"/>
              </a:ext>
            </a:extLst>
          </p:cNvPr>
          <p:cNvSpPr txBox="1">
            <a:spLocks/>
          </p:cNvSpPr>
          <p:nvPr/>
        </p:nvSpPr>
        <p:spPr>
          <a:xfrm>
            <a:off x="713224" y="227525"/>
            <a:ext cx="1855164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/>
            <a:r>
              <a:rPr lang="de-DE" sz="1200">
                <a:latin typeface="+mn-lt"/>
              </a:rPr>
              <a:t>COOL FLO REAL ESTATE</a:t>
            </a:r>
            <a:endParaRPr lang="de-DE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24118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7"/>
          <p:cNvSpPr txBox="1">
            <a:spLocks noGrp="1"/>
          </p:cNvSpPr>
          <p:nvPr>
            <p:ph type="title"/>
          </p:nvPr>
        </p:nvSpPr>
        <p:spPr>
          <a:xfrm>
            <a:off x="713225" y="888700"/>
            <a:ext cx="2944375" cy="5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+mn-lt"/>
              </a:rPr>
              <a:t>Recommendation #3</a:t>
            </a:r>
          </a:p>
        </p:txBody>
      </p:sp>
      <p:sp>
        <p:nvSpPr>
          <p:cNvPr id="276" name="Google Shape;276;p37"/>
          <p:cNvSpPr txBox="1">
            <a:spLocks noGrp="1"/>
          </p:cNvSpPr>
          <p:nvPr>
            <p:ph type="subTitle" idx="1"/>
          </p:nvPr>
        </p:nvSpPr>
        <p:spPr>
          <a:xfrm>
            <a:off x="713224" y="1464299"/>
            <a:ext cx="3261106" cy="30079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+mn-lt"/>
              </a:rPr>
              <a:t>2826 10th Ave E, Seattle, WA 98102, USA</a:t>
            </a:r>
          </a:p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ptos" panose="020B0004020202020204" pitchFamily="34" charset="0"/>
              <a:buChar char="-"/>
            </a:pPr>
            <a:r>
              <a:rPr lang="en-US" sz="1200" dirty="0">
                <a:latin typeface="+mn-lt"/>
              </a:rPr>
              <a:t>Living area: 1,740 </a:t>
            </a:r>
            <a:r>
              <a:rPr lang="en-US" sz="1200" dirty="0" err="1">
                <a:latin typeface="+mn-lt"/>
              </a:rPr>
              <a:t>sqft</a:t>
            </a:r>
            <a:r>
              <a:rPr lang="en-US" sz="1200" dirty="0">
                <a:latin typeface="+mn-lt"/>
              </a:rPr>
              <a:t> (161 sqm)</a:t>
            </a:r>
          </a:p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ptos" panose="020B0004020202020204" pitchFamily="34" charset="0"/>
              <a:buChar char="-"/>
            </a:pPr>
            <a:r>
              <a:rPr lang="en-US" sz="1200" dirty="0">
                <a:latin typeface="+mn-lt"/>
              </a:rPr>
              <a:t>Property area: 8,750 </a:t>
            </a:r>
            <a:r>
              <a:rPr lang="en-US" sz="1200" dirty="0" err="1">
                <a:latin typeface="+mn-lt"/>
              </a:rPr>
              <a:t>sqft</a:t>
            </a:r>
            <a:r>
              <a:rPr lang="en-US" sz="1200" dirty="0">
                <a:latin typeface="+mn-lt"/>
              </a:rPr>
              <a:t> (813 sqm)</a:t>
            </a:r>
          </a:p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ptos" panose="020B0004020202020204" pitchFamily="34" charset="0"/>
              <a:buChar char="-"/>
            </a:pPr>
            <a:r>
              <a:rPr lang="en-US" sz="1200" dirty="0">
                <a:latin typeface="+mn-lt"/>
              </a:rPr>
              <a:t>Bedrooms: 5</a:t>
            </a:r>
          </a:p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ptos" panose="020B0004020202020204" pitchFamily="34" charset="0"/>
              <a:buChar char="-"/>
            </a:pPr>
            <a:r>
              <a:rPr lang="en-US" sz="1200" dirty="0">
                <a:latin typeface="+mn-lt"/>
              </a:rPr>
              <a:t>King County Housing Grade: 7</a:t>
            </a:r>
          </a:p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ptos" panose="020B0004020202020204" pitchFamily="34" charset="0"/>
              <a:buChar char="-"/>
            </a:pPr>
            <a:r>
              <a:rPr lang="en-US" sz="1200" dirty="0">
                <a:latin typeface="+mn-lt"/>
              </a:rPr>
              <a:t>Overall condition: 4</a:t>
            </a:r>
          </a:p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ptos" panose="020B0004020202020204" pitchFamily="34" charset="0"/>
              <a:buChar char="-"/>
            </a:pPr>
            <a:r>
              <a:rPr lang="en-US" sz="1200" dirty="0">
                <a:latin typeface="+mn-lt"/>
              </a:rPr>
              <a:t>Price: 199,950 $</a:t>
            </a:r>
          </a:p>
          <a:p>
            <a:pPr marL="171450" indent="-171450">
              <a:lnSpc>
                <a:spcPct val="200000"/>
              </a:lnSpc>
              <a:buFont typeface="Aptos" panose="020B0004020202020204" pitchFamily="34" charset="0"/>
              <a:buChar char="-"/>
            </a:pPr>
            <a:r>
              <a:rPr lang="en-US" sz="1200" dirty="0">
                <a:latin typeface="+mn-lt"/>
              </a:rPr>
              <a:t>Price per square meter: 1236.93 $</a:t>
            </a:r>
          </a:p>
        </p:txBody>
      </p:sp>
      <p:cxnSp>
        <p:nvCxnSpPr>
          <p:cNvPr id="279" name="Google Shape;279;p37"/>
          <p:cNvCxnSpPr/>
          <p:nvPr/>
        </p:nvCxnSpPr>
        <p:spPr>
          <a:xfrm>
            <a:off x="3792710" y="548375"/>
            <a:ext cx="0" cy="4589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230;p34">
            <a:extLst>
              <a:ext uri="{FF2B5EF4-FFF2-40B4-BE49-F238E27FC236}">
                <a16:creationId xmlns:a16="http://schemas.microsoft.com/office/drawing/2014/main" id="{0218EBED-FFF5-287D-8F00-30C439CBA51E}"/>
              </a:ext>
            </a:extLst>
          </p:cNvPr>
          <p:cNvSpPr txBox="1">
            <a:spLocks/>
          </p:cNvSpPr>
          <p:nvPr/>
        </p:nvSpPr>
        <p:spPr>
          <a:xfrm>
            <a:off x="6779275" y="227525"/>
            <a:ext cx="16515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r"/>
            <a:r>
              <a:rPr lang="en" sz="1200">
                <a:latin typeface="+mn-lt"/>
              </a:rPr>
              <a:t>2024</a:t>
            </a:r>
            <a:endParaRPr lang="en" sz="120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B795C2-FD26-425D-7DBB-BBA059AB3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333" y="1338936"/>
            <a:ext cx="4456442" cy="3007978"/>
          </a:xfrm>
          <a:prstGeom prst="rect">
            <a:avLst/>
          </a:prstGeom>
        </p:spPr>
      </p:pic>
      <p:sp>
        <p:nvSpPr>
          <p:cNvPr id="2" name="Google Shape;229;p34">
            <a:extLst>
              <a:ext uri="{FF2B5EF4-FFF2-40B4-BE49-F238E27FC236}">
                <a16:creationId xmlns:a16="http://schemas.microsoft.com/office/drawing/2014/main" id="{52C24D61-DA81-3A17-6F20-51A0713E944B}"/>
              </a:ext>
            </a:extLst>
          </p:cNvPr>
          <p:cNvSpPr txBox="1">
            <a:spLocks/>
          </p:cNvSpPr>
          <p:nvPr/>
        </p:nvSpPr>
        <p:spPr>
          <a:xfrm>
            <a:off x="713224" y="227525"/>
            <a:ext cx="1855164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/>
            <a:r>
              <a:rPr lang="de-DE" sz="1200">
                <a:latin typeface="+mn-lt"/>
              </a:rPr>
              <a:t>COOL FLO REAL ESTATE</a:t>
            </a:r>
            <a:endParaRPr lang="de-DE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73363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9"/>
          <p:cNvSpPr txBox="1">
            <a:spLocks noGrp="1"/>
          </p:cNvSpPr>
          <p:nvPr>
            <p:ph type="title"/>
          </p:nvPr>
        </p:nvSpPr>
        <p:spPr>
          <a:xfrm>
            <a:off x="1970400" y="1312488"/>
            <a:ext cx="5203200" cy="126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21,420</a:t>
            </a:r>
            <a:endParaRPr dirty="0">
              <a:latin typeface="+mn-lt"/>
            </a:endParaRPr>
          </a:p>
        </p:txBody>
      </p:sp>
      <p:sp>
        <p:nvSpPr>
          <p:cNvPr id="493" name="Google Shape;493;p49"/>
          <p:cNvSpPr txBox="1">
            <a:spLocks noGrp="1"/>
          </p:cNvSpPr>
          <p:nvPr>
            <p:ph type="subTitle" idx="1"/>
          </p:nvPr>
        </p:nvSpPr>
        <p:spPr>
          <a:xfrm>
            <a:off x="1970400" y="2574438"/>
            <a:ext cx="5203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A</a:t>
            </a:r>
            <a:r>
              <a:rPr lang="en" dirty="0"/>
              <a:t>vailable houses and apartments in King County</a:t>
            </a:r>
            <a:endParaRPr dirty="0"/>
          </a:p>
        </p:txBody>
      </p:sp>
      <p:sp>
        <p:nvSpPr>
          <p:cNvPr id="496" name="Google Shape;496;p49"/>
          <p:cNvSpPr/>
          <p:nvPr/>
        </p:nvSpPr>
        <p:spPr>
          <a:xfrm>
            <a:off x="0" y="3347251"/>
            <a:ext cx="9144000" cy="1796249"/>
          </a:xfrm>
          <a:prstGeom prst="rect">
            <a:avLst/>
          </a:prstGeom>
          <a:solidFill>
            <a:schemeClr val="tx2"/>
          </a:solidFill>
          <a:ln w="635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230;p34">
            <a:extLst>
              <a:ext uri="{FF2B5EF4-FFF2-40B4-BE49-F238E27FC236}">
                <a16:creationId xmlns:a16="http://schemas.microsoft.com/office/drawing/2014/main" id="{1FC952B5-BFB9-986A-431E-E7337EE3C722}"/>
              </a:ext>
            </a:extLst>
          </p:cNvPr>
          <p:cNvSpPr txBox="1">
            <a:spLocks/>
          </p:cNvSpPr>
          <p:nvPr/>
        </p:nvSpPr>
        <p:spPr>
          <a:xfrm>
            <a:off x="6779275" y="227525"/>
            <a:ext cx="16515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r"/>
            <a:r>
              <a:rPr lang="en" sz="1200">
                <a:latin typeface="+mn-lt"/>
              </a:rPr>
              <a:t>2024</a:t>
            </a:r>
            <a:endParaRPr lang="en" sz="1200" dirty="0">
              <a:latin typeface="+mn-lt"/>
            </a:endParaRPr>
          </a:p>
        </p:txBody>
      </p:sp>
      <p:sp>
        <p:nvSpPr>
          <p:cNvPr id="4" name="Google Shape;229;p34">
            <a:extLst>
              <a:ext uri="{FF2B5EF4-FFF2-40B4-BE49-F238E27FC236}">
                <a16:creationId xmlns:a16="http://schemas.microsoft.com/office/drawing/2014/main" id="{D5652CB7-BD31-7DC9-6F5C-2313977A84D8}"/>
              </a:ext>
            </a:extLst>
          </p:cNvPr>
          <p:cNvSpPr txBox="1">
            <a:spLocks/>
          </p:cNvSpPr>
          <p:nvPr/>
        </p:nvSpPr>
        <p:spPr>
          <a:xfrm>
            <a:off x="713224" y="227525"/>
            <a:ext cx="1855164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l"/>
            <a:r>
              <a:rPr lang="de-DE" sz="1200" dirty="0">
                <a:latin typeface="+mn-lt"/>
              </a:rPr>
              <a:t>COOL FLO REAL ESTATE</a:t>
            </a:r>
          </a:p>
        </p:txBody>
      </p:sp>
      <p:cxnSp>
        <p:nvCxnSpPr>
          <p:cNvPr id="2" name="Google Shape;231;p34">
            <a:extLst>
              <a:ext uri="{FF2B5EF4-FFF2-40B4-BE49-F238E27FC236}">
                <a16:creationId xmlns:a16="http://schemas.microsoft.com/office/drawing/2014/main" id="{AB529DF8-F514-C674-9513-52971B89C725}"/>
              </a:ext>
            </a:extLst>
          </p:cNvPr>
          <p:cNvCxnSpPr>
            <a:cxnSpLocks/>
          </p:cNvCxnSpPr>
          <p:nvPr/>
        </p:nvCxnSpPr>
        <p:spPr>
          <a:xfrm>
            <a:off x="2763359" y="3437300"/>
            <a:ext cx="0" cy="16297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492;p49">
            <a:extLst>
              <a:ext uri="{FF2B5EF4-FFF2-40B4-BE49-F238E27FC236}">
                <a16:creationId xmlns:a16="http://schemas.microsoft.com/office/drawing/2014/main" id="{E2F20478-7FFC-F32B-F0D4-C667E44B2C25}"/>
              </a:ext>
            </a:extLst>
          </p:cNvPr>
          <p:cNvSpPr txBox="1">
            <a:spLocks/>
          </p:cNvSpPr>
          <p:nvPr/>
        </p:nvSpPr>
        <p:spPr>
          <a:xfrm>
            <a:off x="6725" y="3347251"/>
            <a:ext cx="2810434" cy="1699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arcellus"/>
              <a:buNone/>
              <a:defRPr sz="75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300" dirty="0">
                <a:latin typeface="+mn-lt"/>
              </a:rPr>
              <a:t>Year of Construction</a:t>
            </a:r>
          </a:p>
          <a:p>
            <a:r>
              <a:rPr lang="en" sz="2300" b="1" dirty="0">
                <a:latin typeface="+mn-lt"/>
              </a:rPr>
              <a:t>1900 – 2015</a:t>
            </a:r>
          </a:p>
          <a:p>
            <a:endParaRPr lang="en" sz="2300" dirty="0">
              <a:latin typeface="+mn-lt"/>
            </a:endParaRPr>
          </a:p>
          <a:p>
            <a:r>
              <a:rPr lang="en" sz="2300" dirty="0">
                <a:latin typeface="+mn-lt"/>
              </a:rPr>
              <a:t>Average: </a:t>
            </a:r>
            <a:r>
              <a:rPr lang="en" sz="2300" b="1" dirty="0">
                <a:latin typeface="+mn-lt"/>
              </a:rPr>
              <a:t>1971</a:t>
            </a:r>
          </a:p>
        </p:txBody>
      </p:sp>
      <p:cxnSp>
        <p:nvCxnSpPr>
          <p:cNvPr id="10" name="Google Shape;231;p34">
            <a:extLst>
              <a:ext uri="{FF2B5EF4-FFF2-40B4-BE49-F238E27FC236}">
                <a16:creationId xmlns:a16="http://schemas.microsoft.com/office/drawing/2014/main" id="{78B7C9E1-61FA-271B-7481-E6A51A96FC6A}"/>
              </a:ext>
            </a:extLst>
          </p:cNvPr>
          <p:cNvCxnSpPr>
            <a:cxnSpLocks/>
          </p:cNvCxnSpPr>
          <p:nvPr/>
        </p:nvCxnSpPr>
        <p:spPr>
          <a:xfrm>
            <a:off x="4740088" y="3437299"/>
            <a:ext cx="0" cy="16297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231;p34">
            <a:extLst>
              <a:ext uri="{FF2B5EF4-FFF2-40B4-BE49-F238E27FC236}">
                <a16:creationId xmlns:a16="http://schemas.microsoft.com/office/drawing/2014/main" id="{F99F9E54-F522-95F9-AA7F-348BB6A8AAFD}"/>
              </a:ext>
            </a:extLst>
          </p:cNvPr>
          <p:cNvCxnSpPr>
            <a:cxnSpLocks/>
          </p:cNvCxnSpPr>
          <p:nvPr/>
        </p:nvCxnSpPr>
        <p:spPr>
          <a:xfrm>
            <a:off x="7318141" y="3437299"/>
            <a:ext cx="0" cy="16297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492;p49">
            <a:extLst>
              <a:ext uri="{FF2B5EF4-FFF2-40B4-BE49-F238E27FC236}">
                <a16:creationId xmlns:a16="http://schemas.microsoft.com/office/drawing/2014/main" id="{B72876F2-5890-2BF5-D78E-9D970BA81817}"/>
              </a:ext>
            </a:extLst>
          </p:cNvPr>
          <p:cNvSpPr txBox="1">
            <a:spLocks/>
          </p:cNvSpPr>
          <p:nvPr/>
        </p:nvSpPr>
        <p:spPr>
          <a:xfrm>
            <a:off x="2767655" y="3355550"/>
            <a:ext cx="1992587" cy="1699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arcellus"/>
              <a:buNone/>
              <a:defRPr sz="75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300" dirty="0">
                <a:latin typeface="+mn-lt"/>
              </a:rPr>
              <a:t>Price Range</a:t>
            </a:r>
          </a:p>
          <a:p>
            <a:r>
              <a:rPr lang="en" sz="2300" b="1" dirty="0">
                <a:latin typeface="+mn-lt"/>
              </a:rPr>
              <a:t>78k – 7.7m</a:t>
            </a:r>
          </a:p>
          <a:p>
            <a:endParaRPr lang="en" sz="2300" dirty="0">
              <a:latin typeface="+mn-lt"/>
            </a:endParaRPr>
          </a:p>
          <a:p>
            <a:r>
              <a:rPr lang="en" sz="2300" dirty="0">
                <a:latin typeface="+mn-lt"/>
              </a:rPr>
              <a:t>Average: </a:t>
            </a:r>
            <a:r>
              <a:rPr lang="en" sz="2300" b="1" dirty="0">
                <a:latin typeface="+mn-lt"/>
              </a:rPr>
              <a:t>542k</a:t>
            </a:r>
          </a:p>
        </p:txBody>
      </p:sp>
      <p:sp>
        <p:nvSpPr>
          <p:cNvPr id="13" name="Google Shape;492;p49">
            <a:extLst>
              <a:ext uri="{FF2B5EF4-FFF2-40B4-BE49-F238E27FC236}">
                <a16:creationId xmlns:a16="http://schemas.microsoft.com/office/drawing/2014/main" id="{3580C55E-0125-37F7-32C2-ED131744BEF5}"/>
              </a:ext>
            </a:extLst>
          </p:cNvPr>
          <p:cNvSpPr txBox="1">
            <a:spLocks/>
          </p:cNvSpPr>
          <p:nvPr/>
        </p:nvSpPr>
        <p:spPr>
          <a:xfrm>
            <a:off x="4771269" y="3355550"/>
            <a:ext cx="2554914" cy="1699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arcellus"/>
              <a:buNone/>
              <a:defRPr sz="75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300" dirty="0">
                <a:latin typeface="+mn-lt"/>
              </a:rPr>
              <a:t>King County Grade</a:t>
            </a:r>
          </a:p>
          <a:p>
            <a:r>
              <a:rPr lang="en" sz="2300" b="1" dirty="0">
                <a:latin typeface="+mn-lt"/>
              </a:rPr>
              <a:t>3 – 13</a:t>
            </a:r>
          </a:p>
          <a:p>
            <a:endParaRPr lang="en" sz="2300" dirty="0">
              <a:latin typeface="+mn-lt"/>
            </a:endParaRPr>
          </a:p>
          <a:p>
            <a:r>
              <a:rPr lang="en" sz="2300" dirty="0">
                <a:latin typeface="+mn-lt"/>
              </a:rPr>
              <a:t>Average: </a:t>
            </a:r>
            <a:r>
              <a:rPr lang="en" sz="2300" b="1" dirty="0">
                <a:latin typeface="+mn-lt"/>
              </a:rPr>
              <a:t>7.7</a:t>
            </a:r>
          </a:p>
        </p:txBody>
      </p:sp>
      <p:sp>
        <p:nvSpPr>
          <p:cNvPr id="14" name="Google Shape;492;p49">
            <a:extLst>
              <a:ext uri="{FF2B5EF4-FFF2-40B4-BE49-F238E27FC236}">
                <a16:creationId xmlns:a16="http://schemas.microsoft.com/office/drawing/2014/main" id="{100C73AB-27BC-838E-D096-65211B5C9CB0}"/>
              </a:ext>
            </a:extLst>
          </p:cNvPr>
          <p:cNvSpPr txBox="1">
            <a:spLocks/>
          </p:cNvSpPr>
          <p:nvPr/>
        </p:nvSpPr>
        <p:spPr>
          <a:xfrm>
            <a:off x="7320570" y="3357126"/>
            <a:ext cx="1843993" cy="1699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arcellus"/>
              <a:buNone/>
              <a:defRPr sz="75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300" dirty="0">
                <a:latin typeface="+mn-lt"/>
              </a:rPr>
              <a:t>Condition</a:t>
            </a:r>
          </a:p>
          <a:p>
            <a:r>
              <a:rPr lang="en" sz="2300" b="1" dirty="0">
                <a:latin typeface="+mn-lt"/>
              </a:rPr>
              <a:t>1 – 5</a:t>
            </a:r>
          </a:p>
          <a:p>
            <a:endParaRPr lang="en" sz="2300" dirty="0">
              <a:latin typeface="+mn-lt"/>
            </a:endParaRPr>
          </a:p>
          <a:p>
            <a:r>
              <a:rPr lang="en" sz="2300" dirty="0">
                <a:latin typeface="+mn-lt"/>
              </a:rPr>
              <a:t>Average: </a:t>
            </a:r>
            <a:r>
              <a:rPr lang="en" sz="2300" b="1" dirty="0">
                <a:latin typeface="+mn-lt"/>
              </a:rPr>
              <a:t>3.4</a:t>
            </a:r>
          </a:p>
        </p:txBody>
      </p:sp>
    </p:spTree>
    <p:extLst>
      <p:ext uri="{BB962C8B-B14F-4D97-AF65-F5344CB8AC3E}">
        <p14:creationId xmlns:p14="http://schemas.microsoft.com/office/powerpoint/2010/main" val="355394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0"/>
          <p:cNvSpPr txBox="1">
            <a:spLocks noGrp="1"/>
          </p:cNvSpPr>
          <p:nvPr>
            <p:ph type="title"/>
          </p:nvPr>
        </p:nvSpPr>
        <p:spPr>
          <a:xfrm>
            <a:off x="6823315" y="539500"/>
            <a:ext cx="1651500" cy="13959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+mn-lt"/>
              </a:rPr>
              <a:t>South and Southwest Most Affordable</a:t>
            </a:r>
            <a:endParaRPr sz="2000" dirty="0">
              <a:latin typeface="+mn-lt"/>
            </a:endParaRPr>
          </a:p>
        </p:txBody>
      </p:sp>
      <p:sp>
        <p:nvSpPr>
          <p:cNvPr id="304" name="Google Shape;304;p40"/>
          <p:cNvSpPr txBox="1">
            <a:spLocks noGrp="1"/>
          </p:cNvSpPr>
          <p:nvPr>
            <p:ph type="subTitle" idx="1"/>
          </p:nvPr>
        </p:nvSpPr>
        <p:spPr>
          <a:xfrm>
            <a:off x="6830935" y="2019300"/>
            <a:ext cx="1651500" cy="23469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spcBef>
                <a:spcPts val="1000"/>
              </a:spcBef>
              <a:buSzPts val="1200"/>
            </a:pPr>
            <a:r>
              <a:rPr lang="en-US" dirty="0">
                <a:latin typeface="+mn-lt"/>
              </a:rPr>
              <a:t>Comparatively cheap housing (&lt;1000$ per sqm) is available in all King County areas</a:t>
            </a:r>
          </a:p>
          <a:p>
            <a:pPr>
              <a:spcBef>
                <a:spcPts val="1000"/>
              </a:spcBef>
              <a:buSzPts val="1200"/>
            </a:pPr>
            <a:r>
              <a:rPr lang="en-US" dirty="0">
                <a:latin typeface="+mn-lt"/>
              </a:rPr>
              <a:t>South and southwest with lowest mean prices, Seattle with highest</a:t>
            </a:r>
          </a:p>
        </p:txBody>
      </p:sp>
      <p:cxnSp>
        <p:nvCxnSpPr>
          <p:cNvPr id="305" name="Google Shape;305;p40"/>
          <p:cNvCxnSpPr/>
          <p:nvPr/>
        </p:nvCxnSpPr>
        <p:spPr>
          <a:xfrm>
            <a:off x="6823315" y="539500"/>
            <a:ext cx="0" cy="407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230;p34">
            <a:extLst>
              <a:ext uri="{FF2B5EF4-FFF2-40B4-BE49-F238E27FC236}">
                <a16:creationId xmlns:a16="http://schemas.microsoft.com/office/drawing/2014/main" id="{A65AC081-C54C-9CAF-CA23-85E39B40CA4F}"/>
              </a:ext>
            </a:extLst>
          </p:cNvPr>
          <p:cNvSpPr txBox="1">
            <a:spLocks/>
          </p:cNvSpPr>
          <p:nvPr/>
        </p:nvSpPr>
        <p:spPr>
          <a:xfrm>
            <a:off x="6779275" y="227525"/>
            <a:ext cx="16515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r"/>
            <a:r>
              <a:rPr lang="en" sz="1200">
                <a:latin typeface="+mn-lt"/>
              </a:rPr>
              <a:t>2024</a:t>
            </a:r>
            <a:endParaRPr lang="en" sz="1200" dirty="0">
              <a:latin typeface="+mn-lt"/>
            </a:endParaRPr>
          </a:p>
        </p:txBody>
      </p:sp>
      <p:sp>
        <p:nvSpPr>
          <p:cNvPr id="4" name="Google Shape;229;p34">
            <a:extLst>
              <a:ext uri="{FF2B5EF4-FFF2-40B4-BE49-F238E27FC236}">
                <a16:creationId xmlns:a16="http://schemas.microsoft.com/office/drawing/2014/main" id="{70CA61CA-B4AE-C1D5-7283-F72176103F0B}"/>
              </a:ext>
            </a:extLst>
          </p:cNvPr>
          <p:cNvSpPr txBox="1">
            <a:spLocks/>
          </p:cNvSpPr>
          <p:nvPr/>
        </p:nvSpPr>
        <p:spPr>
          <a:xfrm>
            <a:off x="713224" y="227525"/>
            <a:ext cx="1855164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buFont typeface="Nunito Light"/>
              <a:buNone/>
            </a:pPr>
            <a:r>
              <a:rPr lang="de-DE">
                <a:latin typeface="+mn-lt"/>
              </a:rPr>
              <a:t>COOL FLO REAL ESTATE</a:t>
            </a:r>
            <a:endParaRPr lang="de-DE" dirty="0">
              <a:latin typeface="+mn-lt"/>
            </a:endParaRP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508E37AD-1685-1115-45AD-9AE60165D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24" y="812596"/>
            <a:ext cx="5984749" cy="3518307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547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0"/>
          <p:cNvSpPr txBox="1">
            <a:spLocks noGrp="1"/>
          </p:cNvSpPr>
          <p:nvPr>
            <p:ph type="title"/>
          </p:nvPr>
        </p:nvSpPr>
        <p:spPr>
          <a:xfrm>
            <a:off x="6823315" y="539500"/>
            <a:ext cx="1651500" cy="10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+mn-lt"/>
              </a:rPr>
              <a:t>Grades 7 and 8 with lowest average prices</a:t>
            </a:r>
            <a:endParaRPr sz="2000" dirty="0">
              <a:latin typeface="+mn-lt"/>
            </a:endParaRPr>
          </a:p>
        </p:txBody>
      </p:sp>
      <p:sp>
        <p:nvSpPr>
          <p:cNvPr id="304" name="Google Shape;304;p40"/>
          <p:cNvSpPr txBox="1">
            <a:spLocks noGrp="1"/>
          </p:cNvSpPr>
          <p:nvPr>
            <p:ph type="subTitle" idx="1"/>
          </p:nvPr>
        </p:nvSpPr>
        <p:spPr>
          <a:xfrm>
            <a:off x="6830935" y="2043953"/>
            <a:ext cx="1651500" cy="23085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spcBef>
                <a:spcPts val="1000"/>
              </a:spcBef>
              <a:buSzPts val="1200"/>
            </a:pPr>
            <a:r>
              <a:rPr lang="en-US" dirty="0">
                <a:latin typeface="+mn-lt"/>
              </a:rPr>
              <a:t>Better house grade does not necessarily mean higher price per square meter</a:t>
            </a:r>
          </a:p>
          <a:p>
            <a:pPr>
              <a:spcBef>
                <a:spcPts val="1000"/>
              </a:spcBef>
              <a:buSzPts val="1200"/>
            </a:pPr>
            <a:r>
              <a:rPr lang="en-US" dirty="0">
                <a:latin typeface="+mn-lt"/>
              </a:rPr>
              <a:t>Houses under 1000$ per square meters available in grades 5 to 9</a:t>
            </a:r>
          </a:p>
        </p:txBody>
      </p:sp>
      <p:cxnSp>
        <p:nvCxnSpPr>
          <p:cNvPr id="305" name="Google Shape;305;p40"/>
          <p:cNvCxnSpPr/>
          <p:nvPr/>
        </p:nvCxnSpPr>
        <p:spPr>
          <a:xfrm>
            <a:off x="6823315" y="539500"/>
            <a:ext cx="0" cy="407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230;p34">
            <a:extLst>
              <a:ext uri="{FF2B5EF4-FFF2-40B4-BE49-F238E27FC236}">
                <a16:creationId xmlns:a16="http://schemas.microsoft.com/office/drawing/2014/main" id="{A65AC081-C54C-9CAF-CA23-85E39B40CA4F}"/>
              </a:ext>
            </a:extLst>
          </p:cNvPr>
          <p:cNvSpPr txBox="1">
            <a:spLocks/>
          </p:cNvSpPr>
          <p:nvPr/>
        </p:nvSpPr>
        <p:spPr>
          <a:xfrm>
            <a:off x="6779275" y="227525"/>
            <a:ext cx="16515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r"/>
            <a:r>
              <a:rPr lang="en" sz="1200">
                <a:latin typeface="+mn-lt"/>
              </a:rPr>
              <a:t>2024</a:t>
            </a:r>
            <a:endParaRPr lang="en" sz="1200" dirty="0">
              <a:latin typeface="+mn-lt"/>
            </a:endParaRPr>
          </a:p>
        </p:txBody>
      </p:sp>
      <p:sp>
        <p:nvSpPr>
          <p:cNvPr id="4" name="Google Shape;229;p34">
            <a:extLst>
              <a:ext uri="{FF2B5EF4-FFF2-40B4-BE49-F238E27FC236}">
                <a16:creationId xmlns:a16="http://schemas.microsoft.com/office/drawing/2014/main" id="{9E996D7E-B53D-22EB-11BE-F1EDB67FD5E7}"/>
              </a:ext>
            </a:extLst>
          </p:cNvPr>
          <p:cNvSpPr txBox="1">
            <a:spLocks/>
          </p:cNvSpPr>
          <p:nvPr/>
        </p:nvSpPr>
        <p:spPr>
          <a:xfrm>
            <a:off x="713224" y="227525"/>
            <a:ext cx="1855164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buFont typeface="Nunito Light"/>
              <a:buNone/>
            </a:pPr>
            <a:r>
              <a:rPr lang="de-DE">
                <a:latin typeface="+mn-lt"/>
              </a:rPr>
              <a:t>COOL FLO REAL ESTATE</a:t>
            </a:r>
            <a:endParaRPr lang="de-DE" dirty="0">
              <a:latin typeface="+mn-lt"/>
            </a:endParaRPr>
          </a:p>
        </p:txBody>
      </p:sp>
      <p:pic>
        <p:nvPicPr>
          <p:cNvPr id="2049" name="Picture 1">
            <a:extLst>
              <a:ext uri="{FF2B5EF4-FFF2-40B4-BE49-F238E27FC236}">
                <a16:creationId xmlns:a16="http://schemas.microsoft.com/office/drawing/2014/main" id="{1934991F-B6CC-C49E-2A7B-1F3D1A248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24" y="791010"/>
            <a:ext cx="6058185" cy="3561479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41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0"/>
          <p:cNvSpPr txBox="1">
            <a:spLocks noGrp="1"/>
          </p:cNvSpPr>
          <p:nvPr>
            <p:ph type="title"/>
          </p:nvPr>
        </p:nvSpPr>
        <p:spPr>
          <a:xfrm>
            <a:off x="6823315" y="539499"/>
            <a:ext cx="1651500" cy="1618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+mn-lt"/>
              </a:rPr>
              <a:t>More value for money with more bedrooms</a:t>
            </a:r>
            <a:endParaRPr sz="2000" dirty="0">
              <a:latin typeface="+mn-lt"/>
            </a:endParaRPr>
          </a:p>
        </p:txBody>
      </p:sp>
      <p:sp>
        <p:nvSpPr>
          <p:cNvPr id="304" name="Google Shape;304;p40"/>
          <p:cNvSpPr txBox="1">
            <a:spLocks noGrp="1"/>
          </p:cNvSpPr>
          <p:nvPr>
            <p:ph type="subTitle" idx="1"/>
          </p:nvPr>
        </p:nvSpPr>
        <p:spPr>
          <a:xfrm>
            <a:off x="6830935" y="1976712"/>
            <a:ext cx="1651500" cy="24137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spcBef>
                <a:spcPts val="1000"/>
              </a:spcBef>
              <a:buSzPts val="1200"/>
            </a:pPr>
            <a:r>
              <a:rPr lang="en-US" sz="1100" dirty="0">
                <a:latin typeface="+mn-lt"/>
              </a:rPr>
              <a:t>Generally, the higher the number of bedrooms, the lower the per sqm price</a:t>
            </a:r>
          </a:p>
          <a:p>
            <a:pPr>
              <a:spcBef>
                <a:spcPts val="1000"/>
              </a:spcBef>
              <a:buSzPts val="1200"/>
            </a:pPr>
            <a:r>
              <a:rPr lang="en-US" sz="1100" dirty="0">
                <a:latin typeface="+mn-lt"/>
              </a:rPr>
              <a:t>Highest minimum price per square meter at 10 bedrooms</a:t>
            </a:r>
          </a:p>
        </p:txBody>
      </p:sp>
      <p:cxnSp>
        <p:nvCxnSpPr>
          <p:cNvPr id="305" name="Google Shape;305;p40"/>
          <p:cNvCxnSpPr/>
          <p:nvPr/>
        </p:nvCxnSpPr>
        <p:spPr>
          <a:xfrm>
            <a:off x="6823315" y="539500"/>
            <a:ext cx="0" cy="407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230;p34">
            <a:extLst>
              <a:ext uri="{FF2B5EF4-FFF2-40B4-BE49-F238E27FC236}">
                <a16:creationId xmlns:a16="http://schemas.microsoft.com/office/drawing/2014/main" id="{A65AC081-C54C-9CAF-CA23-85E39B40CA4F}"/>
              </a:ext>
            </a:extLst>
          </p:cNvPr>
          <p:cNvSpPr txBox="1">
            <a:spLocks/>
          </p:cNvSpPr>
          <p:nvPr/>
        </p:nvSpPr>
        <p:spPr>
          <a:xfrm>
            <a:off x="6779275" y="227525"/>
            <a:ext cx="16515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r"/>
            <a:r>
              <a:rPr lang="en" sz="1200">
                <a:latin typeface="+mn-lt"/>
              </a:rPr>
              <a:t>2024</a:t>
            </a:r>
            <a:endParaRPr lang="en" sz="1200" dirty="0">
              <a:latin typeface="+mn-lt"/>
            </a:endParaRPr>
          </a:p>
        </p:txBody>
      </p:sp>
      <p:sp>
        <p:nvSpPr>
          <p:cNvPr id="4" name="Google Shape;229;p34">
            <a:extLst>
              <a:ext uri="{FF2B5EF4-FFF2-40B4-BE49-F238E27FC236}">
                <a16:creationId xmlns:a16="http://schemas.microsoft.com/office/drawing/2014/main" id="{F869E7AC-EA8F-AB53-900D-4B7FB9BD9F0E}"/>
              </a:ext>
            </a:extLst>
          </p:cNvPr>
          <p:cNvSpPr txBox="1">
            <a:spLocks/>
          </p:cNvSpPr>
          <p:nvPr/>
        </p:nvSpPr>
        <p:spPr>
          <a:xfrm>
            <a:off x="713224" y="227525"/>
            <a:ext cx="1855164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buFont typeface="Nunito Light"/>
              <a:buNone/>
            </a:pPr>
            <a:r>
              <a:rPr lang="de-DE">
                <a:latin typeface="+mn-lt"/>
              </a:rPr>
              <a:t>COOL FLO REAL ESTATE</a:t>
            </a:r>
            <a:endParaRPr lang="de-DE" dirty="0">
              <a:latin typeface="+mn-lt"/>
            </a:endParaRPr>
          </a:p>
        </p:txBody>
      </p:sp>
      <p:pic>
        <p:nvPicPr>
          <p:cNvPr id="3073" name="Picture 1">
            <a:extLst>
              <a:ext uri="{FF2B5EF4-FFF2-40B4-BE49-F238E27FC236}">
                <a16:creationId xmlns:a16="http://schemas.microsoft.com/office/drawing/2014/main" id="{36CE1A1C-FAC9-3A58-24F2-596C28397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23" y="812597"/>
            <a:ext cx="5984747" cy="3518305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372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0"/>
          <p:cNvSpPr txBox="1">
            <a:spLocks noGrp="1"/>
          </p:cNvSpPr>
          <p:nvPr>
            <p:ph type="title"/>
          </p:nvPr>
        </p:nvSpPr>
        <p:spPr>
          <a:xfrm>
            <a:off x="6823315" y="539499"/>
            <a:ext cx="1651500" cy="1618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+mn-lt"/>
              </a:rPr>
              <a:t>More Bedrooms Usually Means Higher Price</a:t>
            </a:r>
            <a:endParaRPr sz="2000" dirty="0">
              <a:latin typeface="+mn-lt"/>
            </a:endParaRPr>
          </a:p>
        </p:txBody>
      </p:sp>
      <p:sp>
        <p:nvSpPr>
          <p:cNvPr id="304" name="Google Shape;304;p40"/>
          <p:cNvSpPr txBox="1">
            <a:spLocks noGrp="1"/>
          </p:cNvSpPr>
          <p:nvPr>
            <p:ph type="subTitle" idx="1"/>
          </p:nvPr>
        </p:nvSpPr>
        <p:spPr>
          <a:xfrm>
            <a:off x="6830935" y="2281532"/>
            <a:ext cx="1651500" cy="21896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spcBef>
                <a:spcPts val="1000"/>
              </a:spcBef>
              <a:buSzPts val="1200"/>
            </a:pPr>
            <a:r>
              <a:rPr lang="en-US" sz="1100" dirty="0">
                <a:latin typeface="+mn-lt"/>
              </a:rPr>
              <a:t>Peak of average price at 8 bedrooms</a:t>
            </a:r>
          </a:p>
          <a:p>
            <a:pPr>
              <a:spcBef>
                <a:spcPts val="1000"/>
              </a:spcBef>
              <a:buSzPts val="1200"/>
            </a:pPr>
            <a:r>
              <a:rPr lang="en-US" sz="1100" dirty="0">
                <a:latin typeface="+mn-lt"/>
              </a:rPr>
              <a:t>Highest minimum price at 10 bedrooms</a:t>
            </a:r>
          </a:p>
          <a:p>
            <a:pPr>
              <a:spcBef>
                <a:spcPts val="1000"/>
              </a:spcBef>
              <a:buSzPts val="1200"/>
            </a:pPr>
            <a:r>
              <a:rPr lang="en-US" sz="1100" dirty="0">
                <a:latin typeface="+mn-lt"/>
              </a:rPr>
              <a:t>Affordable (&lt;200k) houses with 5 or 6 bedrooms on the market</a:t>
            </a:r>
          </a:p>
        </p:txBody>
      </p:sp>
      <p:cxnSp>
        <p:nvCxnSpPr>
          <p:cNvPr id="305" name="Google Shape;305;p40"/>
          <p:cNvCxnSpPr/>
          <p:nvPr/>
        </p:nvCxnSpPr>
        <p:spPr>
          <a:xfrm>
            <a:off x="6823315" y="539500"/>
            <a:ext cx="0" cy="407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230;p34">
            <a:extLst>
              <a:ext uri="{FF2B5EF4-FFF2-40B4-BE49-F238E27FC236}">
                <a16:creationId xmlns:a16="http://schemas.microsoft.com/office/drawing/2014/main" id="{A65AC081-C54C-9CAF-CA23-85E39B40CA4F}"/>
              </a:ext>
            </a:extLst>
          </p:cNvPr>
          <p:cNvSpPr txBox="1">
            <a:spLocks/>
          </p:cNvSpPr>
          <p:nvPr/>
        </p:nvSpPr>
        <p:spPr>
          <a:xfrm>
            <a:off x="6779275" y="227525"/>
            <a:ext cx="16515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r"/>
            <a:r>
              <a:rPr lang="en" sz="1200">
                <a:latin typeface="+mn-lt"/>
              </a:rPr>
              <a:t>2024</a:t>
            </a:r>
            <a:endParaRPr lang="en" sz="1200" dirty="0">
              <a:latin typeface="+mn-lt"/>
            </a:endParaRPr>
          </a:p>
        </p:txBody>
      </p:sp>
      <p:pic>
        <p:nvPicPr>
          <p:cNvPr id="4097" name="Picture 1">
            <a:extLst>
              <a:ext uri="{FF2B5EF4-FFF2-40B4-BE49-F238E27FC236}">
                <a16:creationId xmlns:a16="http://schemas.microsoft.com/office/drawing/2014/main" id="{FF9C1BD8-F7E9-B20F-C11F-7631E3296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24" y="791011"/>
            <a:ext cx="5984749" cy="3561477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229;p34">
            <a:extLst>
              <a:ext uri="{FF2B5EF4-FFF2-40B4-BE49-F238E27FC236}">
                <a16:creationId xmlns:a16="http://schemas.microsoft.com/office/drawing/2014/main" id="{F869E7AC-EA8F-AB53-900D-4B7FB9BD9F0E}"/>
              </a:ext>
            </a:extLst>
          </p:cNvPr>
          <p:cNvSpPr txBox="1">
            <a:spLocks/>
          </p:cNvSpPr>
          <p:nvPr/>
        </p:nvSpPr>
        <p:spPr>
          <a:xfrm>
            <a:off x="713224" y="227525"/>
            <a:ext cx="1855164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buFont typeface="Nunito Light"/>
              <a:buNone/>
            </a:pPr>
            <a:r>
              <a:rPr lang="de-DE">
                <a:latin typeface="+mn-lt"/>
              </a:rPr>
              <a:t>COOL FLO REAL ESTATE</a:t>
            </a:r>
            <a:endParaRPr lang="de-D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84795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0"/>
          <p:cNvSpPr txBox="1">
            <a:spLocks noGrp="1"/>
          </p:cNvSpPr>
          <p:nvPr>
            <p:ph type="title"/>
          </p:nvPr>
        </p:nvSpPr>
        <p:spPr>
          <a:xfrm>
            <a:off x="6823315" y="539499"/>
            <a:ext cx="1651500" cy="1618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+mn-lt"/>
              </a:rPr>
              <a:t>Living Area by Price per Square Meter</a:t>
            </a:r>
            <a:endParaRPr sz="2000" dirty="0">
              <a:latin typeface="+mn-lt"/>
            </a:endParaRPr>
          </a:p>
        </p:txBody>
      </p:sp>
      <p:sp>
        <p:nvSpPr>
          <p:cNvPr id="304" name="Google Shape;304;p40"/>
          <p:cNvSpPr txBox="1">
            <a:spLocks noGrp="1"/>
          </p:cNvSpPr>
          <p:nvPr>
            <p:ph type="subTitle" idx="1"/>
          </p:nvPr>
        </p:nvSpPr>
        <p:spPr>
          <a:xfrm>
            <a:off x="6830935" y="2091032"/>
            <a:ext cx="1651500" cy="21896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spcBef>
                <a:spcPts val="1000"/>
              </a:spcBef>
              <a:buSzPts val="1200"/>
            </a:pPr>
            <a:r>
              <a:rPr lang="en-US" sz="1100" dirty="0">
                <a:latin typeface="+mn-lt"/>
              </a:rPr>
              <a:t>More living space does not necessarily mean higher price per sqm</a:t>
            </a:r>
          </a:p>
          <a:p>
            <a:pPr>
              <a:spcBef>
                <a:spcPts val="1000"/>
              </a:spcBef>
              <a:buSzPts val="1200"/>
            </a:pPr>
            <a:r>
              <a:rPr lang="en-US" sz="1100" dirty="0">
                <a:latin typeface="+mn-lt"/>
              </a:rPr>
              <a:t>Houses with a sqm price under 1000$ available in the ranges from 70 to 270 sqm</a:t>
            </a:r>
          </a:p>
        </p:txBody>
      </p:sp>
      <p:cxnSp>
        <p:nvCxnSpPr>
          <p:cNvPr id="305" name="Google Shape;305;p40"/>
          <p:cNvCxnSpPr/>
          <p:nvPr/>
        </p:nvCxnSpPr>
        <p:spPr>
          <a:xfrm>
            <a:off x="6823315" y="539500"/>
            <a:ext cx="0" cy="407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230;p34">
            <a:extLst>
              <a:ext uri="{FF2B5EF4-FFF2-40B4-BE49-F238E27FC236}">
                <a16:creationId xmlns:a16="http://schemas.microsoft.com/office/drawing/2014/main" id="{A65AC081-C54C-9CAF-CA23-85E39B40CA4F}"/>
              </a:ext>
            </a:extLst>
          </p:cNvPr>
          <p:cNvSpPr txBox="1">
            <a:spLocks/>
          </p:cNvSpPr>
          <p:nvPr/>
        </p:nvSpPr>
        <p:spPr>
          <a:xfrm>
            <a:off x="6779275" y="227525"/>
            <a:ext cx="16515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r"/>
            <a:r>
              <a:rPr lang="en" sz="1200">
                <a:latin typeface="+mn-lt"/>
              </a:rPr>
              <a:t>2024</a:t>
            </a:r>
            <a:endParaRPr lang="en" sz="1200" dirty="0">
              <a:latin typeface="+mn-lt"/>
            </a:endParaRPr>
          </a:p>
        </p:txBody>
      </p:sp>
      <p:sp>
        <p:nvSpPr>
          <p:cNvPr id="4" name="Google Shape;229;p34">
            <a:extLst>
              <a:ext uri="{FF2B5EF4-FFF2-40B4-BE49-F238E27FC236}">
                <a16:creationId xmlns:a16="http://schemas.microsoft.com/office/drawing/2014/main" id="{A6138E8C-A257-DE63-3542-622A4B0E1AD7}"/>
              </a:ext>
            </a:extLst>
          </p:cNvPr>
          <p:cNvSpPr txBox="1">
            <a:spLocks/>
          </p:cNvSpPr>
          <p:nvPr/>
        </p:nvSpPr>
        <p:spPr>
          <a:xfrm>
            <a:off x="713224" y="227525"/>
            <a:ext cx="1855164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buFont typeface="Nunito Light"/>
              <a:buNone/>
            </a:pPr>
            <a:r>
              <a:rPr lang="de-DE">
                <a:latin typeface="+mn-lt"/>
              </a:rPr>
              <a:t>COOL FLO REAL ESTATE</a:t>
            </a:r>
            <a:endParaRPr lang="de-DE" dirty="0">
              <a:latin typeface="+mn-lt"/>
            </a:endParaRPr>
          </a:p>
        </p:txBody>
      </p:sp>
      <p:pic>
        <p:nvPicPr>
          <p:cNvPr id="4097" name="Picture 1">
            <a:extLst>
              <a:ext uri="{FF2B5EF4-FFF2-40B4-BE49-F238E27FC236}">
                <a16:creationId xmlns:a16="http://schemas.microsoft.com/office/drawing/2014/main" id="{A29B8660-E560-4B68-1945-F43DEDD3F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23" y="812597"/>
            <a:ext cx="5984747" cy="3518306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708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0"/>
          <p:cNvSpPr txBox="1">
            <a:spLocks noGrp="1"/>
          </p:cNvSpPr>
          <p:nvPr>
            <p:ph type="title"/>
          </p:nvPr>
        </p:nvSpPr>
        <p:spPr>
          <a:xfrm>
            <a:off x="6823315" y="539500"/>
            <a:ext cx="1651500" cy="1074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+mn-lt"/>
              </a:rPr>
              <a:t>Living Area by Total House Price</a:t>
            </a:r>
            <a:endParaRPr sz="2000" dirty="0">
              <a:latin typeface="+mn-lt"/>
            </a:endParaRPr>
          </a:p>
        </p:txBody>
      </p:sp>
      <p:sp>
        <p:nvSpPr>
          <p:cNvPr id="304" name="Google Shape;304;p40"/>
          <p:cNvSpPr txBox="1">
            <a:spLocks noGrp="1"/>
          </p:cNvSpPr>
          <p:nvPr>
            <p:ph type="subTitle" idx="1"/>
          </p:nvPr>
        </p:nvSpPr>
        <p:spPr>
          <a:xfrm>
            <a:off x="6830935" y="2091032"/>
            <a:ext cx="1651500" cy="21896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spcBef>
                <a:spcPts val="1000"/>
              </a:spcBef>
              <a:buSzPts val="1200"/>
            </a:pPr>
            <a:r>
              <a:rPr lang="en-US" sz="1100" dirty="0">
                <a:latin typeface="+mn-lt"/>
              </a:rPr>
              <a:t>The bigger the living area, the higher the house price</a:t>
            </a:r>
          </a:p>
          <a:p>
            <a:pPr>
              <a:spcBef>
                <a:spcPts val="1000"/>
              </a:spcBef>
              <a:buSzPts val="1200"/>
            </a:pPr>
            <a:r>
              <a:rPr lang="en-US" sz="1100" dirty="0">
                <a:latin typeface="+mn-lt"/>
              </a:rPr>
              <a:t>Affordable houses (&lt;200k) available up to 230 square meters living area</a:t>
            </a:r>
          </a:p>
        </p:txBody>
      </p:sp>
      <p:cxnSp>
        <p:nvCxnSpPr>
          <p:cNvPr id="305" name="Google Shape;305;p40"/>
          <p:cNvCxnSpPr/>
          <p:nvPr/>
        </p:nvCxnSpPr>
        <p:spPr>
          <a:xfrm>
            <a:off x="6823315" y="539500"/>
            <a:ext cx="0" cy="407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230;p34">
            <a:extLst>
              <a:ext uri="{FF2B5EF4-FFF2-40B4-BE49-F238E27FC236}">
                <a16:creationId xmlns:a16="http://schemas.microsoft.com/office/drawing/2014/main" id="{A65AC081-C54C-9CAF-CA23-85E39B40CA4F}"/>
              </a:ext>
            </a:extLst>
          </p:cNvPr>
          <p:cNvSpPr txBox="1">
            <a:spLocks/>
          </p:cNvSpPr>
          <p:nvPr/>
        </p:nvSpPr>
        <p:spPr>
          <a:xfrm>
            <a:off x="6779275" y="227525"/>
            <a:ext cx="16515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r"/>
            <a:r>
              <a:rPr lang="en" sz="1200">
                <a:latin typeface="+mn-lt"/>
              </a:rPr>
              <a:t>2024</a:t>
            </a:r>
            <a:endParaRPr lang="en" sz="1200" dirty="0">
              <a:latin typeface="+mn-lt"/>
            </a:endParaRPr>
          </a:p>
        </p:txBody>
      </p:sp>
      <p:sp>
        <p:nvSpPr>
          <p:cNvPr id="4" name="Google Shape;229;p34">
            <a:extLst>
              <a:ext uri="{FF2B5EF4-FFF2-40B4-BE49-F238E27FC236}">
                <a16:creationId xmlns:a16="http://schemas.microsoft.com/office/drawing/2014/main" id="{A6138E8C-A257-DE63-3542-622A4B0E1AD7}"/>
              </a:ext>
            </a:extLst>
          </p:cNvPr>
          <p:cNvSpPr txBox="1">
            <a:spLocks/>
          </p:cNvSpPr>
          <p:nvPr/>
        </p:nvSpPr>
        <p:spPr>
          <a:xfrm>
            <a:off x="713224" y="227525"/>
            <a:ext cx="1855164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buFont typeface="Nunito Light"/>
              <a:buNone/>
            </a:pPr>
            <a:r>
              <a:rPr lang="de-DE">
                <a:latin typeface="+mn-lt"/>
              </a:rPr>
              <a:t>COOL FLO REAL ESTATE</a:t>
            </a:r>
            <a:endParaRPr lang="de-DE" dirty="0">
              <a:latin typeface="+mn-lt"/>
            </a:endParaRPr>
          </a:p>
        </p:txBody>
      </p:sp>
      <p:pic>
        <p:nvPicPr>
          <p:cNvPr id="6145" name="Picture 1">
            <a:extLst>
              <a:ext uri="{FF2B5EF4-FFF2-40B4-BE49-F238E27FC236}">
                <a16:creationId xmlns:a16="http://schemas.microsoft.com/office/drawing/2014/main" id="{F0A50595-4446-AEBD-B33A-75E49F5E6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23" y="812597"/>
            <a:ext cx="5912206" cy="3518306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661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7"/>
          <p:cNvSpPr txBox="1">
            <a:spLocks noGrp="1"/>
          </p:cNvSpPr>
          <p:nvPr>
            <p:ph type="title"/>
          </p:nvPr>
        </p:nvSpPr>
        <p:spPr>
          <a:xfrm>
            <a:off x="713225" y="888700"/>
            <a:ext cx="2944375" cy="5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+mn-lt"/>
              </a:rPr>
              <a:t>Recommendation #1</a:t>
            </a:r>
          </a:p>
        </p:txBody>
      </p:sp>
      <p:sp>
        <p:nvSpPr>
          <p:cNvPr id="276" name="Google Shape;276;p37"/>
          <p:cNvSpPr txBox="1">
            <a:spLocks noGrp="1"/>
          </p:cNvSpPr>
          <p:nvPr>
            <p:ph type="subTitle" idx="1"/>
          </p:nvPr>
        </p:nvSpPr>
        <p:spPr>
          <a:xfrm>
            <a:off x="713224" y="1464300"/>
            <a:ext cx="3183857" cy="30068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+mn-lt"/>
              </a:rPr>
              <a:t>5697 167th Pl SE, Bellevue, WA 98006, USA</a:t>
            </a:r>
          </a:p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 dirty="0">
                <a:latin typeface="+mn-lt"/>
              </a:rPr>
              <a:t>Living area: 1,680 </a:t>
            </a:r>
            <a:r>
              <a:rPr lang="en-US" sz="1200" dirty="0" err="1">
                <a:latin typeface="+mn-lt"/>
              </a:rPr>
              <a:t>sqft</a:t>
            </a:r>
            <a:r>
              <a:rPr lang="en-US" sz="1200" dirty="0">
                <a:latin typeface="+mn-lt"/>
              </a:rPr>
              <a:t> (156 sqm)</a:t>
            </a:r>
          </a:p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 dirty="0">
                <a:latin typeface="+mn-lt"/>
              </a:rPr>
              <a:t>Property area: 8,400 </a:t>
            </a:r>
            <a:r>
              <a:rPr lang="en-US" sz="1200" dirty="0" err="1">
                <a:latin typeface="+mn-lt"/>
              </a:rPr>
              <a:t>sqft</a:t>
            </a:r>
            <a:r>
              <a:rPr lang="en-US" sz="1200" dirty="0">
                <a:latin typeface="+mn-lt"/>
              </a:rPr>
              <a:t> (780 sqm)</a:t>
            </a:r>
          </a:p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 dirty="0">
                <a:latin typeface="+mn-lt"/>
              </a:rPr>
              <a:t>Bedrooms: 5</a:t>
            </a:r>
          </a:p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 dirty="0">
                <a:latin typeface="+mn-lt"/>
              </a:rPr>
              <a:t>King County Housing Grade: 7</a:t>
            </a:r>
          </a:p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 dirty="0">
                <a:latin typeface="+mn-lt"/>
              </a:rPr>
              <a:t>Overall condition: 4</a:t>
            </a:r>
          </a:p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 dirty="0">
                <a:latin typeface="+mn-lt"/>
              </a:rPr>
              <a:t>Price: 175,000 $</a:t>
            </a:r>
          </a:p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 dirty="0">
                <a:latin typeface="+mn-lt"/>
              </a:rPr>
              <a:t>Price per square meter: 1121.25 $</a:t>
            </a:r>
          </a:p>
        </p:txBody>
      </p:sp>
      <p:cxnSp>
        <p:nvCxnSpPr>
          <p:cNvPr id="279" name="Google Shape;279;p37"/>
          <p:cNvCxnSpPr/>
          <p:nvPr/>
        </p:nvCxnSpPr>
        <p:spPr>
          <a:xfrm>
            <a:off x="3792710" y="548375"/>
            <a:ext cx="0" cy="4589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EBBEF79-9F3D-E43F-F912-1B4B0FC6E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242" y="1464299"/>
            <a:ext cx="4459533" cy="2721601"/>
          </a:xfrm>
          <a:prstGeom prst="rect">
            <a:avLst/>
          </a:prstGeom>
        </p:spPr>
      </p:pic>
      <p:sp>
        <p:nvSpPr>
          <p:cNvPr id="7" name="Google Shape;230;p34">
            <a:extLst>
              <a:ext uri="{FF2B5EF4-FFF2-40B4-BE49-F238E27FC236}">
                <a16:creationId xmlns:a16="http://schemas.microsoft.com/office/drawing/2014/main" id="{0218EBED-FFF5-287D-8F00-30C439CBA51E}"/>
              </a:ext>
            </a:extLst>
          </p:cNvPr>
          <p:cNvSpPr txBox="1">
            <a:spLocks/>
          </p:cNvSpPr>
          <p:nvPr/>
        </p:nvSpPr>
        <p:spPr>
          <a:xfrm>
            <a:off x="6779275" y="227525"/>
            <a:ext cx="16515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r"/>
            <a:r>
              <a:rPr lang="en" sz="1200">
                <a:latin typeface="+mn-lt"/>
              </a:rPr>
              <a:t>2024</a:t>
            </a:r>
            <a:endParaRPr lang="en" sz="1200" dirty="0">
              <a:latin typeface="+mn-lt"/>
            </a:endParaRPr>
          </a:p>
        </p:txBody>
      </p:sp>
      <p:sp>
        <p:nvSpPr>
          <p:cNvPr id="2" name="Google Shape;229;p34">
            <a:extLst>
              <a:ext uri="{FF2B5EF4-FFF2-40B4-BE49-F238E27FC236}">
                <a16:creationId xmlns:a16="http://schemas.microsoft.com/office/drawing/2014/main" id="{FBFBC424-C800-5DF3-C8C5-9BAAFD320870}"/>
              </a:ext>
            </a:extLst>
          </p:cNvPr>
          <p:cNvSpPr txBox="1">
            <a:spLocks/>
          </p:cNvSpPr>
          <p:nvPr/>
        </p:nvSpPr>
        <p:spPr>
          <a:xfrm>
            <a:off x="713224" y="227525"/>
            <a:ext cx="1855164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/>
            <a:r>
              <a:rPr lang="de-DE" sz="1200">
                <a:latin typeface="+mn-lt"/>
              </a:rPr>
              <a:t>COOL FLO REAL ESTATE</a:t>
            </a:r>
            <a:endParaRPr lang="de-DE" sz="1200" dirty="0">
              <a:latin typeface="+mn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ata Analysis for Marketing Strategies by Slidesgo">
  <a:themeElements>
    <a:clrScheme name="Simple Light">
      <a:dk1>
        <a:srgbClr val="081004"/>
      </a:dk1>
      <a:lt1>
        <a:srgbClr val="ECEBDA"/>
      </a:lt1>
      <a:dk2>
        <a:srgbClr val="FABD63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81004"/>
      </a:hlink>
      <a:folHlink>
        <a:srgbClr val="0097A7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</TotalTime>
  <Words>471</Words>
  <Application>Microsoft Office PowerPoint</Application>
  <PresentationFormat>On-screen Show (16:9)</PresentationFormat>
  <Paragraphs>88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Albert Sans</vt:lpstr>
      <vt:lpstr>Marcellus</vt:lpstr>
      <vt:lpstr>Aptos</vt:lpstr>
      <vt:lpstr>Arial</vt:lpstr>
      <vt:lpstr>Nunito Light</vt:lpstr>
      <vt:lpstr>Data Analysis for Marketing Strategies by Slidesgo</vt:lpstr>
      <vt:lpstr>KING COUNTY, WASHINGTON HOUSING MARKET</vt:lpstr>
      <vt:lpstr>21,420</vt:lpstr>
      <vt:lpstr>South and Southwest Most Affordable</vt:lpstr>
      <vt:lpstr>Grades 7 and 8 with lowest average prices</vt:lpstr>
      <vt:lpstr>More value for money with more bedrooms</vt:lpstr>
      <vt:lpstr>More Bedrooms Usually Means Higher Price</vt:lpstr>
      <vt:lpstr>Living Area by Price per Square Meter</vt:lpstr>
      <vt:lpstr>Living Area by Total House Price</vt:lpstr>
      <vt:lpstr>Recommendation #1</vt:lpstr>
      <vt:lpstr>Recommendation #2</vt:lpstr>
      <vt:lpstr>Recommendation #3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KING COUNTY, WASHINGTON HOUSING MARKET</dc:title>
  <dc:creator>Florian</dc:creator>
  <cp:lastModifiedBy>Florian Schönsiegel</cp:lastModifiedBy>
  <cp:revision>17</cp:revision>
  <dcterms:modified xsi:type="dcterms:W3CDTF">2024-05-15T14:08:27Z</dcterms:modified>
</cp:coreProperties>
</file>